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72" r:id="rId2"/>
    <p:sldId id="273" r:id="rId3"/>
    <p:sldId id="261" r:id="rId4"/>
    <p:sldId id="262" r:id="rId5"/>
    <p:sldId id="263" r:id="rId6"/>
    <p:sldId id="264" r:id="rId7"/>
    <p:sldId id="265" r:id="rId8"/>
    <p:sldId id="266" r:id="rId9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iragino Kaku Gothic Pro W3" panose="020B0300000000000000" pitchFamily="34" charset="-128"/>
      <p:regular r:id="rId19"/>
    </p:embeddedFont>
    <p:embeddedFont>
      <p:font typeface="Inter" panose="02000503000000020004" pitchFamily="2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pos="1968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pos="1728">
          <p15:clr>
            <a:srgbClr val="A4A3A4"/>
          </p15:clr>
        </p15:guide>
        <p15:guide id="5" pos="2016">
          <p15:clr>
            <a:srgbClr val="A4A3A4"/>
          </p15:clr>
        </p15:guide>
        <p15:guide id="6" orient="horz" pos="2244">
          <p15:clr>
            <a:srgbClr val="A4A3A4"/>
          </p15:clr>
        </p15:guide>
        <p15:guide id="7" orient="horz" pos="948">
          <p15:clr>
            <a:srgbClr val="A4A3A4"/>
          </p15:clr>
        </p15:guide>
        <p15:guide id="8" pos="1872">
          <p15:clr>
            <a:srgbClr val="A4A3A4"/>
          </p15:clr>
        </p15:guide>
        <p15:guide id="9" pos="2544">
          <p15:clr>
            <a:srgbClr val="A4A3A4"/>
          </p15:clr>
        </p15:guide>
        <p15:guide id="10" orient="horz" pos="2100">
          <p15:clr>
            <a:srgbClr val="A4A3A4"/>
          </p15:clr>
        </p15:guide>
        <p15:guide id="11" orient="horz" pos="228">
          <p15:clr>
            <a:srgbClr val="A4A3A4"/>
          </p15:clr>
        </p15:guide>
        <p15:guide id="12" orient="horz" pos="2288">
          <p15:clr>
            <a:srgbClr val="A4A3A4"/>
          </p15:clr>
        </p15:guide>
        <p15:guide id="13" pos="1632">
          <p15:clr>
            <a:srgbClr val="A4A3A4"/>
          </p15:clr>
        </p15:guide>
        <p15:guide id="14" pos="182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sjjuIvnMFVpNr84Rn9o5HUti3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 varScale="1">
        <p:scale>
          <a:sx n="161" d="100"/>
          <a:sy n="161" d="100"/>
        </p:scale>
        <p:origin x="552" y="200"/>
      </p:cViewPr>
      <p:guideLst>
        <p:guide orient="horz" pos="1008"/>
        <p:guide pos="1968"/>
        <p:guide orient="horz" pos="756"/>
        <p:guide pos="1728"/>
        <p:guide pos="2016"/>
        <p:guide orient="horz" pos="2244"/>
        <p:guide orient="horz" pos="948"/>
        <p:guide pos="1872"/>
        <p:guide pos="2544"/>
        <p:guide orient="horz" pos="2100"/>
        <p:guide orient="horz" pos="228"/>
        <p:guide orient="horz" pos="2288"/>
        <p:guide pos="1632"/>
        <p:guide pos="1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265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63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978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032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602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587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43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908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/>
        </p:nvSpPr>
        <p:spPr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Winner Presentation Template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" name="Google Shape;1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4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uge Chapter Head">
  <p:cSld name="Huge Chapter Head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>
            <a:spLocks noGrp="1"/>
          </p:cNvSpPr>
          <p:nvPr>
            <p:ph type="title"/>
          </p:nvPr>
        </p:nvSpPr>
        <p:spPr>
          <a:xfrm>
            <a:off x="285750" y="2648619"/>
            <a:ext cx="7639050" cy="1502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 descr="bb_arrow.png"/>
          <p:cNvSpPr/>
          <p:nvPr/>
        </p:nvSpPr>
        <p:spPr>
          <a:xfrm flipH="1">
            <a:off x="8088630" y="3718467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body" idx="1"/>
          </p:nvPr>
        </p:nvSpPr>
        <p:spPr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6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7"/>
          <p:cNvSpPr txBox="1"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 sz="2000">
                <a:solidFill>
                  <a:srgbClr val="8B8B8B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 sz="1800">
                <a:solidFill>
                  <a:srgbClr val="8B8B8B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B8B8B"/>
              </a:buClr>
              <a:buSzPts val="1600"/>
              <a:buNone/>
              <a:defRPr sz="1600">
                <a:solidFill>
                  <a:srgbClr val="8B8B8B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7" descr="bb_arrow.png"/>
          <p:cNvSpPr/>
          <p:nvPr/>
        </p:nvSpPr>
        <p:spPr>
          <a:xfrm>
            <a:off x="463296" y="3461007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1"/>
          </p:nvPr>
        </p:nvSpPr>
        <p:spPr>
          <a:xfrm>
            <a:off x="457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body" idx="2"/>
          </p:nvPr>
        </p:nvSpPr>
        <p:spPr>
          <a:xfrm>
            <a:off x="4648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28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body" idx="1"/>
          </p:nvPr>
        </p:nvSpPr>
        <p:spPr>
          <a:xfrm>
            <a:off x="457200" y="96559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2"/>
          </p:nvPr>
        </p:nvSpPr>
        <p:spPr>
          <a:xfrm>
            <a:off x="457200" y="1445419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3"/>
          </p:nvPr>
        </p:nvSpPr>
        <p:spPr>
          <a:xfrm>
            <a:off x="4645031" y="965599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4"/>
          </p:nvPr>
        </p:nvSpPr>
        <p:spPr>
          <a:xfrm>
            <a:off x="4645031" y="1445419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29" descr="bb_arrow.png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>
            <a:spLocks noGrp="1"/>
          </p:cNvSpPr>
          <p:nvPr>
            <p:ph type="title"/>
          </p:nvPr>
        </p:nvSpPr>
        <p:spPr>
          <a:xfrm>
            <a:off x="704851" y="470395"/>
            <a:ext cx="2703516" cy="783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3738756" y="470039"/>
            <a:ext cx="4593838" cy="394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2"/>
          </p:nvPr>
        </p:nvSpPr>
        <p:spPr>
          <a:xfrm>
            <a:off x="704851" y="1254561"/>
            <a:ext cx="2703516" cy="316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31" descr="bb_arrow.png"/>
          <p:cNvSpPr/>
          <p:nvPr/>
        </p:nvSpPr>
        <p:spPr>
          <a:xfrm>
            <a:off x="425196" y="786102"/>
            <a:ext cx="201168" cy="189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3265071" y="2417882"/>
            <a:ext cx="23127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画像レジストレーション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858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1352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画像レジストレーション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3;p5">
            <a:extLst>
              <a:ext uri="{FF2B5EF4-FFF2-40B4-BE49-F238E27FC236}">
                <a16:creationId xmlns:a16="http://schemas.microsoft.com/office/drawing/2014/main" id="{ADCFAE0A-81D9-EBF8-A443-96D2ACC72D23}"/>
              </a:ext>
            </a:extLst>
          </p:cNvPr>
          <p:cNvSpPr/>
          <p:nvPr/>
        </p:nvSpPr>
        <p:spPr>
          <a:xfrm>
            <a:off x="274982" y="648846"/>
            <a:ext cx="859701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画像レジストレーションとは</a:t>
            </a:r>
            <a:endParaRPr lang="en-US" u="sng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異なる時間、視点、または撮影方法で取得された複数の画像を、共通の座標系上で正確に位置合わせする画像処理技術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2" name="図 1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97E9D569-F627-4A89-76D1-02AAFB14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509" y="1633682"/>
            <a:ext cx="1134859" cy="1513145"/>
          </a:xfrm>
          <a:prstGeom prst="rect">
            <a:avLst/>
          </a:prstGeom>
        </p:spPr>
      </p:pic>
      <p:pic>
        <p:nvPicPr>
          <p:cNvPr id="8" name="図 7" descr="タイムライン&#10;&#10;中程度の精度で自動的に生成された説明">
            <a:extLst>
              <a:ext uri="{FF2B5EF4-FFF2-40B4-BE49-F238E27FC236}">
                <a16:creationId xmlns:a16="http://schemas.microsoft.com/office/drawing/2014/main" id="{8BA8B3B4-D997-DE08-01FC-D9E9E0BE3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6" y="3597453"/>
            <a:ext cx="1395984" cy="1078714"/>
          </a:xfrm>
          <a:prstGeom prst="rect">
            <a:avLst/>
          </a:prstGeom>
        </p:spPr>
      </p:pic>
      <p:pic>
        <p:nvPicPr>
          <p:cNvPr id="9" name="図 8" descr="グラフ&#10;&#10;中程度の精度で自動的に生成された説明">
            <a:extLst>
              <a:ext uri="{FF2B5EF4-FFF2-40B4-BE49-F238E27FC236}">
                <a16:creationId xmlns:a16="http://schemas.microsoft.com/office/drawing/2014/main" id="{17402B19-4D3D-A629-F2CB-FC347412D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550" y="1914539"/>
            <a:ext cx="2875881" cy="2222271"/>
          </a:xfrm>
          <a:prstGeom prst="rect">
            <a:avLst/>
          </a:prstGeom>
        </p:spPr>
      </p:pic>
      <p:sp>
        <p:nvSpPr>
          <p:cNvPr id="11" name="Google Shape;93;p5">
            <a:extLst>
              <a:ext uri="{FF2B5EF4-FFF2-40B4-BE49-F238E27FC236}">
                <a16:creationId xmlns:a16="http://schemas.microsoft.com/office/drawing/2014/main" id="{0B8A2D91-6DA9-3EA5-A0AC-2C7F6A972B9F}"/>
              </a:ext>
            </a:extLst>
          </p:cNvPr>
          <p:cNvSpPr/>
          <p:nvPr/>
        </p:nvSpPr>
        <p:spPr>
          <a:xfrm>
            <a:off x="2039595" y="3146827"/>
            <a:ext cx="72189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入力画像</a:t>
            </a:r>
            <a:endParaRPr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2" name="Google Shape;93;p5">
            <a:extLst>
              <a:ext uri="{FF2B5EF4-FFF2-40B4-BE49-F238E27FC236}">
                <a16:creationId xmlns:a16="http://schemas.microsoft.com/office/drawing/2014/main" id="{2AF49232-FD6C-F80B-448E-3428B898FB05}"/>
              </a:ext>
            </a:extLst>
          </p:cNvPr>
          <p:cNvSpPr/>
          <p:nvPr/>
        </p:nvSpPr>
        <p:spPr>
          <a:xfrm>
            <a:off x="2039595" y="4700409"/>
            <a:ext cx="72189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参照画像</a:t>
            </a:r>
            <a:endParaRPr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3" name="Google Shape;93;p5">
            <a:extLst>
              <a:ext uri="{FF2B5EF4-FFF2-40B4-BE49-F238E27FC236}">
                <a16:creationId xmlns:a16="http://schemas.microsoft.com/office/drawing/2014/main" id="{D1668372-1685-5FFC-7779-A91BF38B20AA}"/>
              </a:ext>
            </a:extLst>
          </p:cNvPr>
          <p:cNvSpPr/>
          <p:nvPr/>
        </p:nvSpPr>
        <p:spPr>
          <a:xfrm>
            <a:off x="5538698" y="4177425"/>
            <a:ext cx="222455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出力画像（参照画像と同じ座標系</a:t>
            </a:r>
            <a:r>
              <a:rPr lang="en-US" sz="1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）</a:t>
            </a:r>
            <a:endParaRPr sz="1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EEC3B030-BB8F-DD76-7211-824D34F5FC70}"/>
              </a:ext>
            </a:extLst>
          </p:cNvPr>
          <p:cNvSpPr/>
          <p:nvPr/>
        </p:nvSpPr>
        <p:spPr>
          <a:xfrm>
            <a:off x="3329688" y="2823062"/>
            <a:ext cx="1620420" cy="536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/>
              <a:t>画像レジストレーション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330070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1352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画像レジストレーション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図 2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CDCE9F44-D890-F6D6-2D81-F00BF5FCB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27297" y="1258042"/>
            <a:ext cx="1970557" cy="2627409"/>
          </a:xfrm>
          <a:prstGeom prst="rect">
            <a:avLst/>
          </a:prstGeom>
        </p:spPr>
      </p:pic>
      <p:pic>
        <p:nvPicPr>
          <p:cNvPr id="4" name="図 3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976C54F4-B0B9-1659-C406-626FABA8E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93" y="1258041"/>
            <a:ext cx="1970557" cy="2627409"/>
          </a:xfrm>
          <a:prstGeom prst="rect">
            <a:avLst/>
          </a:prstGeom>
        </p:spPr>
      </p:pic>
      <p:sp>
        <p:nvSpPr>
          <p:cNvPr id="5" name="Google Shape;93;p5">
            <a:extLst>
              <a:ext uri="{FF2B5EF4-FFF2-40B4-BE49-F238E27FC236}">
                <a16:creationId xmlns:a16="http://schemas.microsoft.com/office/drawing/2014/main" id="{ADCFAE0A-81D9-EBF8-A443-96D2ACC72D23}"/>
              </a:ext>
            </a:extLst>
          </p:cNvPr>
          <p:cNvSpPr/>
          <p:nvPr/>
        </p:nvSpPr>
        <p:spPr>
          <a:xfrm>
            <a:off x="274982" y="648846"/>
            <a:ext cx="51352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STEP1.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回転補正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B847D5CE-423A-73D6-04C0-CB15E2AF4925}"/>
              </a:ext>
            </a:extLst>
          </p:cNvPr>
          <p:cNvCxnSpPr/>
          <p:nvPr/>
        </p:nvCxnSpPr>
        <p:spPr>
          <a:xfrm>
            <a:off x="3792772" y="2555848"/>
            <a:ext cx="1057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93;p5">
            <a:extLst>
              <a:ext uri="{FF2B5EF4-FFF2-40B4-BE49-F238E27FC236}">
                <a16:creationId xmlns:a16="http://schemas.microsoft.com/office/drawing/2014/main" id="{18FEFB97-E59B-F7E7-35F3-B5A29D762726}"/>
              </a:ext>
            </a:extLst>
          </p:cNvPr>
          <p:cNvSpPr/>
          <p:nvPr/>
        </p:nvSpPr>
        <p:spPr>
          <a:xfrm>
            <a:off x="3566822" y="1901251"/>
            <a:ext cx="15094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画像認識モデルで回転角度を推定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280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画像レジストレーション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93;p5">
            <a:extLst>
              <a:ext uri="{FF2B5EF4-FFF2-40B4-BE49-F238E27FC236}">
                <a16:creationId xmlns:a16="http://schemas.microsoft.com/office/drawing/2014/main" id="{00173640-008E-091D-1C26-1088343F4056}"/>
              </a:ext>
            </a:extLst>
          </p:cNvPr>
          <p:cNvSpPr/>
          <p:nvPr/>
        </p:nvSpPr>
        <p:spPr>
          <a:xfrm>
            <a:off x="274982" y="648846"/>
            <a:ext cx="51352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STEP2.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キーポイント検出、ホモグラフィ変換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FCC18-FD5B-CA15-CF47-0B10E5086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5" t="4041" r="2715" b="8091"/>
          <a:stretch/>
        </p:blipFill>
        <p:spPr bwMode="auto">
          <a:xfrm>
            <a:off x="3624385" y="1999929"/>
            <a:ext cx="1887941" cy="138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5D9E52-8572-FE92-8CEA-75ABF21CE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59" y="1999929"/>
            <a:ext cx="1726925" cy="138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659A0029-435D-3843-72C9-8FFC2E91B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5056" y="1769683"/>
            <a:ext cx="1381539" cy="1842052"/>
          </a:xfrm>
          <a:prstGeom prst="rect">
            <a:avLst/>
          </a:prstGeom>
        </p:spPr>
      </p:pic>
      <p:sp>
        <p:nvSpPr>
          <p:cNvPr id="6" name="台形 5">
            <a:extLst>
              <a:ext uri="{FF2B5EF4-FFF2-40B4-BE49-F238E27FC236}">
                <a16:creationId xmlns:a16="http://schemas.microsoft.com/office/drawing/2014/main" id="{BBA66D83-A368-E8D1-2583-F25FDAE43493}"/>
              </a:ext>
            </a:extLst>
          </p:cNvPr>
          <p:cNvSpPr/>
          <p:nvPr/>
        </p:nvSpPr>
        <p:spPr>
          <a:xfrm rot="5400000">
            <a:off x="2374621" y="2509751"/>
            <a:ext cx="617883" cy="365760"/>
          </a:xfrm>
          <a:prstGeom prst="trapezoid">
            <a:avLst>
              <a:gd name="adj" fmla="val 532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台形 6">
            <a:extLst>
              <a:ext uri="{FF2B5EF4-FFF2-40B4-BE49-F238E27FC236}">
                <a16:creationId xmlns:a16="http://schemas.microsoft.com/office/drawing/2014/main" id="{45020E90-EDDA-72D6-F85F-DCEA2F6E3B08}"/>
              </a:ext>
            </a:extLst>
          </p:cNvPr>
          <p:cNvSpPr/>
          <p:nvPr/>
        </p:nvSpPr>
        <p:spPr>
          <a:xfrm rot="16200000" flipH="1">
            <a:off x="2789002" y="2509752"/>
            <a:ext cx="617883" cy="365760"/>
          </a:xfrm>
          <a:prstGeom prst="trapezoid">
            <a:avLst>
              <a:gd name="adj" fmla="val 532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B0A478-0700-E54F-EB54-9E392C59E7C7}"/>
              </a:ext>
            </a:extLst>
          </p:cNvPr>
          <p:cNvSpPr txBox="1"/>
          <p:nvPr/>
        </p:nvSpPr>
        <p:spPr>
          <a:xfrm>
            <a:off x="2519858" y="2999208"/>
            <a:ext cx="73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 U-Net</a:t>
            </a:r>
            <a:endParaRPr kumimoji="1" lang="ja-JP" altLang="en-US"/>
          </a:p>
        </p:txBody>
      </p:sp>
      <p:sp>
        <p:nvSpPr>
          <p:cNvPr id="9" name="Google Shape;93;p5">
            <a:extLst>
              <a:ext uri="{FF2B5EF4-FFF2-40B4-BE49-F238E27FC236}">
                <a16:creationId xmlns:a16="http://schemas.microsoft.com/office/drawing/2014/main" id="{FFB5C819-CE9C-E5BA-98AD-972DD3052B41}"/>
              </a:ext>
            </a:extLst>
          </p:cNvPr>
          <p:cNvSpPr/>
          <p:nvPr/>
        </p:nvSpPr>
        <p:spPr>
          <a:xfrm>
            <a:off x="2235642" y="1633898"/>
            <a:ext cx="150942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キーポイント検出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Google Shape;93;p5">
            <a:extLst>
              <a:ext uri="{FF2B5EF4-FFF2-40B4-BE49-F238E27FC236}">
                <a16:creationId xmlns:a16="http://schemas.microsoft.com/office/drawing/2014/main" id="{D23E3E6A-8AAA-53B6-6FE9-1EC32EBC7EB5}"/>
              </a:ext>
            </a:extLst>
          </p:cNvPr>
          <p:cNvSpPr/>
          <p:nvPr/>
        </p:nvSpPr>
        <p:spPr>
          <a:xfrm>
            <a:off x="4852989" y="1171438"/>
            <a:ext cx="279620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ja-JP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RANSAC</a:t>
            </a: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でホモグラフィ行列の推定</a:t>
            </a:r>
            <a:endParaRPr lang="en-US" altLang="ja-JP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（検出点→基準点へマッピング）</a:t>
            </a:r>
            <a:endParaRPr lang="en-US" altLang="ja-JP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↓</a:t>
            </a:r>
            <a:endParaRPr lang="en-US" altLang="ja-JP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ホモグラフィ変換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Google Shape;93;p5">
            <a:extLst>
              <a:ext uri="{FF2B5EF4-FFF2-40B4-BE49-F238E27FC236}">
                <a16:creationId xmlns:a16="http://schemas.microsoft.com/office/drawing/2014/main" id="{7E531B38-7401-0A0D-A799-C423A9F76BE6}"/>
              </a:ext>
            </a:extLst>
          </p:cNvPr>
          <p:cNvSpPr/>
          <p:nvPr/>
        </p:nvSpPr>
        <p:spPr>
          <a:xfrm>
            <a:off x="3440139" y="3381469"/>
            <a:ext cx="232633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リードマーカーを検出（</a:t>
            </a:r>
            <a:r>
              <a:rPr lang="en-US" altLang="ja-JP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点）</a:t>
            </a:r>
            <a:endParaRPr lang="en-US" altLang="ja-JP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8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aVR</a:t>
            </a:r>
            <a:r>
              <a:rPr lang="en-US" altLang="ja-JP" sz="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, V1, V4, </a:t>
            </a:r>
            <a:r>
              <a:rPr lang="en-US" altLang="ja-JP" sz="8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aVL</a:t>
            </a:r>
            <a:r>
              <a:rPr lang="en-US" altLang="ja-JP" sz="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, V2, V5, </a:t>
            </a:r>
            <a:r>
              <a:rPr lang="en-US" altLang="ja-JP" sz="800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aVF</a:t>
            </a:r>
            <a:r>
              <a:rPr lang="en-US" altLang="ja-JP" sz="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, V3, V6</a:t>
            </a:r>
            <a:endParaRPr sz="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E6EDEB2-25A4-908C-4237-E03687EA3063}"/>
              </a:ext>
            </a:extLst>
          </p:cNvPr>
          <p:cNvSpPr/>
          <p:nvPr/>
        </p:nvSpPr>
        <p:spPr>
          <a:xfrm>
            <a:off x="3624385" y="3999506"/>
            <a:ext cx="1887941" cy="53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リードマーカーの参照位置</a:t>
            </a:r>
            <a:endParaRPr kumimoji="1" lang="en-US" altLang="ja-JP" sz="11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kumimoji="1" lang="en-US" altLang="ja-JP" sz="11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((x1, y1), …, (x9, y9))</a:t>
            </a:r>
            <a:endParaRPr kumimoji="1" lang="ja-JP" altLang="en-US" sz="11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DAF412C-7443-D29F-E377-9C7766A28751}"/>
              </a:ext>
            </a:extLst>
          </p:cNvPr>
          <p:cNvCxnSpPr/>
          <p:nvPr/>
        </p:nvCxnSpPr>
        <p:spPr>
          <a:xfrm>
            <a:off x="5701085" y="2690699"/>
            <a:ext cx="1057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D1067F8-314B-50C9-AB83-C27AA447B421}"/>
              </a:ext>
            </a:extLst>
          </p:cNvPr>
          <p:cNvCxnSpPr>
            <a:cxnSpLocks/>
          </p:cNvCxnSpPr>
          <p:nvPr/>
        </p:nvCxnSpPr>
        <p:spPr>
          <a:xfrm flipV="1">
            <a:off x="5701085" y="2905556"/>
            <a:ext cx="1057524" cy="136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38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画像レジストレーション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93;p5">
            <a:extLst>
              <a:ext uri="{FF2B5EF4-FFF2-40B4-BE49-F238E27FC236}">
                <a16:creationId xmlns:a16="http://schemas.microsoft.com/office/drawing/2014/main" id="{00173640-008E-091D-1C26-1088343F4056}"/>
              </a:ext>
            </a:extLst>
          </p:cNvPr>
          <p:cNvSpPr/>
          <p:nvPr/>
        </p:nvSpPr>
        <p:spPr>
          <a:xfrm>
            <a:off x="274982" y="648846"/>
            <a:ext cx="51352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STEP3.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グリッド正規化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" name="台形 5">
            <a:extLst>
              <a:ext uri="{FF2B5EF4-FFF2-40B4-BE49-F238E27FC236}">
                <a16:creationId xmlns:a16="http://schemas.microsoft.com/office/drawing/2014/main" id="{BBA66D83-A368-E8D1-2583-F25FDAE43493}"/>
              </a:ext>
            </a:extLst>
          </p:cNvPr>
          <p:cNvSpPr/>
          <p:nvPr/>
        </p:nvSpPr>
        <p:spPr>
          <a:xfrm rot="5400000">
            <a:off x="2374621" y="2509751"/>
            <a:ext cx="617883" cy="365760"/>
          </a:xfrm>
          <a:prstGeom prst="trapezoid">
            <a:avLst>
              <a:gd name="adj" fmla="val 532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台形 6">
            <a:extLst>
              <a:ext uri="{FF2B5EF4-FFF2-40B4-BE49-F238E27FC236}">
                <a16:creationId xmlns:a16="http://schemas.microsoft.com/office/drawing/2014/main" id="{45020E90-EDDA-72D6-F85F-DCEA2F6E3B08}"/>
              </a:ext>
            </a:extLst>
          </p:cNvPr>
          <p:cNvSpPr/>
          <p:nvPr/>
        </p:nvSpPr>
        <p:spPr>
          <a:xfrm rot="16200000" flipH="1">
            <a:off x="2789002" y="2509752"/>
            <a:ext cx="617883" cy="365760"/>
          </a:xfrm>
          <a:prstGeom prst="trapezoid">
            <a:avLst>
              <a:gd name="adj" fmla="val 532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B0A478-0700-E54F-EB54-9E392C59E7C7}"/>
              </a:ext>
            </a:extLst>
          </p:cNvPr>
          <p:cNvSpPr txBox="1"/>
          <p:nvPr/>
        </p:nvSpPr>
        <p:spPr>
          <a:xfrm>
            <a:off x="2519858" y="2999208"/>
            <a:ext cx="73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 U-Net</a:t>
            </a:r>
            <a:endParaRPr kumimoji="1" lang="ja-JP" altLang="en-US"/>
          </a:p>
        </p:txBody>
      </p:sp>
      <p:sp>
        <p:nvSpPr>
          <p:cNvPr id="9" name="Google Shape;93;p5">
            <a:extLst>
              <a:ext uri="{FF2B5EF4-FFF2-40B4-BE49-F238E27FC236}">
                <a16:creationId xmlns:a16="http://schemas.microsoft.com/office/drawing/2014/main" id="{FFB5C819-CE9C-E5BA-98AD-972DD3052B41}"/>
              </a:ext>
            </a:extLst>
          </p:cNvPr>
          <p:cNvSpPr/>
          <p:nvPr/>
        </p:nvSpPr>
        <p:spPr>
          <a:xfrm>
            <a:off x="2379807" y="1641758"/>
            <a:ext cx="113148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グリッド検出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Google Shape;93;p5">
            <a:extLst>
              <a:ext uri="{FF2B5EF4-FFF2-40B4-BE49-F238E27FC236}">
                <a16:creationId xmlns:a16="http://schemas.microsoft.com/office/drawing/2014/main" id="{D23E3E6A-8AAA-53B6-6FE9-1EC32EBC7EB5}"/>
              </a:ext>
            </a:extLst>
          </p:cNvPr>
          <p:cNvSpPr/>
          <p:nvPr/>
        </p:nvSpPr>
        <p:spPr>
          <a:xfrm>
            <a:off x="4765525" y="1649873"/>
            <a:ext cx="27962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歪んだグリッドを参照グリッドに変形</a:t>
            </a:r>
            <a:endParaRPr lang="ja-JP" altLang="en-US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Google Shape;93;p5">
            <a:extLst>
              <a:ext uri="{FF2B5EF4-FFF2-40B4-BE49-F238E27FC236}">
                <a16:creationId xmlns:a16="http://schemas.microsoft.com/office/drawing/2014/main" id="{7E531B38-7401-0A0D-A799-C423A9F76BE6}"/>
              </a:ext>
            </a:extLst>
          </p:cNvPr>
          <p:cNvSpPr/>
          <p:nvPr/>
        </p:nvSpPr>
        <p:spPr>
          <a:xfrm>
            <a:off x="3722866" y="3381469"/>
            <a:ext cx="15094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グリッド点を検出</a:t>
            </a:r>
            <a:endParaRPr lang="en-US" altLang="ja-JP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E6EDEB2-25A4-908C-4237-E03687EA3063}"/>
              </a:ext>
            </a:extLst>
          </p:cNvPr>
          <p:cNvSpPr/>
          <p:nvPr/>
        </p:nvSpPr>
        <p:spPr>
          <a:xfrm>
            <a:off x="3624385" y="3999506"/>
            <a:ext cx="1887941" cy="53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グリッド点の参照位置</a:t>
            </a:r>
            <a:endParaRPr kumimoji="1" lang="en-US" altLang="ja-JP" sz="11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kumimoji="1" lang="en-US" altLang="ja-JP" sz="11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((x1, y1), …, (x57, y44))</a:t>
            </a:r>
            <a:endParaRPr kumimoji="1" lang="ja-JP" altLang="en-US" sz="11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DAF412C-7443-D29F-E377-9C7766A28751}"/>
              </a:ext>
            </a:extLst>
          </p:cNvPr>
          <p:cNvCxnSpPr>
            <a:cxnSpLocks/>
          </p:cNvCxnSpPr>
          <p:nvPr/>
        </p:nvCxnSpPr>
        <p:spPr>
          <a:xfrm>
            <a:off x="5701085" y="2690699"/>
            <a:ext cx="914400" cy="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D1067F8-314B-50C9-AB83-C27AA447B421}"/>
              </a:ext>
            </a:extLst>
          </p:cNvPr>
          <p:cNvCxnSpPr>
            <a:cxnSpLocks/>
          </p:cNvCxnSpPr>
          <p:nvPr/>
        </p:nvCxnSpPr>
        <p:spPr>
          <a:xfrm flipV="1">
            <a:off x="5701085" y="2999208"/>
            <a:ext cx="914400" cy="126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40877E64-246C-8237-37C8-FD33ACA2B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6" y="1999929"/>
            <a:ext cx="1726925" cy="138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352EB5D-5561-0411-539F-8FEC1C48C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0" t="3575" r="1811" b="7865"/>
          <a:stretch/>
        </p:blipFill>
        <p:spPr bwMode="auto">
          <a:xfrm>
            <a:off x="3614116" y="1999337"/>
            <a:ext cx="1726925" cy="137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図 17" descr="グラフ&#10;&#10;中程度の精度で自動的に生成された説明">
            <a:extLst>
              <a:ext uri="{FF2B5EF4-FFF2-40B4-BE49-F238E27FC236}">
                <a16:creationId xmlns:a16="http://schemas.microsoft.com/office/drawing/2014/main" id="{3DF41342-666F-7C23-2DF1-A7C5B3CAB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1985621"/>
            <a:ext cx="1779604" cy="137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参考：グリッド正規化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75A7CEBC-1DE4-B5CF-E5B6-71DDE518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33" y="926826"/>
            <a:ext cx="7772400" cy="251062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8EF99D0-3E97-5A15-E6FB-829F01A96C26}"/>
              </a:ext>
            </a:extLst>
          </p:cNvPr>
          <p:cNvSpPr txBox="1"/>
          <p:nvPr/>
        </p:nvSpPr>
        <p:spPr>
          <a:xfrm>
            <a:off x="1520188" y="4062785"/>
            <a:ext cx="616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https://www.medrxiv.org/content/10.1101/2024.08.31.24312876v1.full.pdf</a:t>
            </a:r>
          </a:p>
        </p:txBody>
      </p:sp>
    </p:spTree>
    <p:extLst>
      <p:ext uri="{BB962C8B-B14F-4D97-AF65-F5344CB8AC3E}">
        <p14:creationId xmlns:p14="http://schemas.microsoft.com/office/powerpoint/2010/main" val="400316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画像レジストレーション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" name="図 17" descr="グラフ&#10;&#10;中程度の精度で自動的に生成された説明">
            <a:extLst>
              <a:ext uri="{FF2B5EF4-FFF2-40B4-BE49-F238E27FC236}">
                <a16:creationId xmlns:a16="http://schemas.microsoft.com/office/drawing/2014/main" id="{3DF41342-666F-7C23-2DF1-A7C5B3CA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64" y="1194796"/>
            <a:ext cx="3135709" cy="2423047"/>
          </a:xfrm>
          <a:prstGeom prst="rect">
            <a:avLst/>
          </a:prstGeom>
        </p:spPr>
      </p:pic>
      <p:pic>
        <p:nvPicPr>
          <p:cNvPr id="4" name="図 3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97865DE4-E73A-2F09-9141-26D6DC1CB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52171" y="790938"/>
            <a:ext cx="2423061" cy="3230748"/>
          </a:xfrm>
          <a:prstGeom prst="rect">
            <a:avLst/>
          </a:prstGeom>
        </p:spPr>
      </p:pic>
      <p:sp>
        <p:nvSpPr>
          <p:cNvPr id="5" name="Google Shape;93;p5">
            <a:extLst>
              <a:ext uri="{FF2B5EF4-FFF2-40B4-BE49-F238E27FC236}">
                <a16:creationId xmlns:a16="http://schemas.microsoft.com/office/drawing/2014/main" id="{A3D07B10-DF20-0FDE-A7B0-7F0AAF31D3EE}"/>
              </a:ext>
            </a:extLst>
          </p:cNvPr>
          <p:cNvSpPr/>
          <p:nvPr/>
        </p:nvSpPr>
        <p:spPr>
          <a:xfrm>
            <a:off x="2112643" y="917823"/>
            <a:ext cx="70211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補正前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3" name="Google Shape;93;p5">
            <a:extLst>
              <a:ext uri="{FF2B5EF4-FFF2-40B4-BE49-F238E27FC236}">
                <a16:creationId xmlns:a16="http://schemas.microsoft.com/office/drawing/2014/main" id="{B2D536EE-D252-EDFE-73A4-E43914881B56}"/>
              </a:ext>
            </a:extLst>
          </p:cNvPr>
          <p:cNvSpPr/>
          <p:nvPr/>
        </p:nvSpPr>
        <p:spPr>
          <a:xfrm>
            <a:off x="6376759" y="921246"/>
            <a:ext cx="70211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補正後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6" name="Google Shape;93;p5">
            <a:extLst>
              <a:ext uri="{FF2B5EF4-FFF2-40B4-BE49-F238E27FC236}">
                <a16:creationId xmlns:a16="http://schemas.microsoft.com/office/drawing/2014/main" id="{77958ECE-9481-F170-F24B-F9D659E3D20A}"/>
              </a:ext>
            </a:extLst>
          </p:cNvPr>
          <p:cNvSpPr/>
          <p:nvPr/>
        </p:nvSpPr>
        <p:spPr>
          <a:xfrm>
            <a:off x="1111979" y="3906660"/>
            <a:ext cx="270344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✖︎ピクセル↔︎電圧の変換ができない</a:t>
            </a:r>
            <a:endParaRPr lang="en-US" altLang="ja-JP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✖︎画像が傾いている</a:t>
            </a:r>
            <a:endParaRPr lang="en-US" altLang="ja-JP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✖︎紙面にしわ（歪み）あり</a:t>
            </a:r>
            <a:endParaRPr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" name="Google Shape;93;p5">
            <a:extLst>
              <a:ext uri="{FF2B5EF4-FFF2-40B4-BE49-F238E27FC236}">
                <a16:creationId xmlns:a16="http://schemas.microsoft.com/office/drawing/2014/main" id="{47F758A5-22E9-216E-32C5-E94931B07061}"/>
              </a:ext>
            </a:extLst>
          </p:cNvPr>
          <p:cNvSpPr/>
          <p:nvPr/>
        </p:nvSpPr>
        <p:spPr>
          <a:xfrm>
            <a:off x="5591985" y="3891393"/>
            <a:ext cx="244003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⭕️ピクセル↔︎電圧の変換が可能</a:t>
            </a:r>
            <a:endParaRPr lang="en-US" altLang="ja-JP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⭕️画像の傾きや歪みがない</a:t>
            </a:r>
            <a:endParaRPr lang="en-US" altLang="ja-JP" sz="1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209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74983" y="183874"/>
            <a:ext cx="55612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画像レジストレーション</a:t>
            </a:r>
            <a:endParaRPr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94" name="Google Shape;94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76239024"/>
      </p:ext>
    </p:extLst>
  </p:cSld>
  <p:clrMapOvr>
    <a:masterClrMapping/>
  </p:clrMapOvr>
</p:sld>
</file>

<file path=ppt/theme/theme1.xml><?xml version="1.0" encoding="utf-8"?>
<a:theme xmlns:a="http://schemas.openxmlformats.org/drawingml/2006/main" name="Kaggle">
  <a:themeElements>
    <a:clrScheme name="Custom 1">
      <a:dk1>
        <a:srgbClr val="262626"/>
      </a:dk1>
      <a:lt1>
        <a:srgbClr val="FFFFFF"/>
      </a:lt1>
      <a:dk2>
        <a:srgbClr val="595959"/>
      </a:dk2>
      <a:lt2>
        <a:srgbClr val="FFFFFF"/>
      </a:lt2>
      <a:accent1>
        <a:srgbClr val="20BEFF"/>
      </a:accent1>
      <a:accent2>
        <a:srgbClr val="FF9953"/>
      </a:accent2>
      <a:accent3>
        <a:srgbClr val="FF1379"/>
      </a:accent3>
      <a:accent4>
        <a:srgbClr val="FFE113"/>
      </a:accent4>
      <a:accent5>
        <a:srgbClr val="0580B2"/>
      </a:accent5>
      <a:accent6>
        <a:srgbClr val="05DE89"/>
      </a:accent6>
      <a:hlink>
        <a:srgbClr val="20BEFF"/>
      </a:hlink>
      <a:folHlink>
        <a:srgbClr val="0580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10096</TotalTime>
  <Words>247</Words>
  <Application>Microsoft Macintosh PowerPoint</Application>
  <PresentationFormat>画面に合わせる (16:9)</PresentationFormat>
  <Paragraphs>58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Inter</vt:lpstr>
      <vt:lpstr>Arial Narrow</vt:lpstr>
      <vt:lpstr>Calibri</vt:lpstr>
      <vt:lpstr>Verdana</vt:lpstr>
      <vt:lpstr>Hiragino Kaku Gothic Pro W3</vt:lpstr>
      <vt:lpstr>Arial</vt:lpstr>
      <vt:lpstr>Kaggle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Winner Presentation Template</dc:title>
  <dc:creator>Chris</dc:creator>
  <cp:lastModifiedBy>隆史 染谷</cp:lastModifiedBy>
  <cp:revision>7</cp:revision>
  <dcterms:created xsi:type="dcterms:W3CDTF">2012-07-01T20:21:58Z</dcterms:created>
  <dcterms:modified xsi:type="dcterms:W3CDTF">2026-02-08T16:14:19Z</dcterms:modified>
</cp:coreProperties>
</file>